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3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p:restoredTop sz="50000" autoAdjust="0"/>
  </p:normalViewPr>
  <p:slideViewPr>
    <p:cSldViewPr>
      <p:cViewPr>
        <p:scale>
          <a:sx n="200" d="100"/>
          <a:sy n="200" d="100"/>
        </p:scale>
        <p:origin x="984" y="-679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4/7/20</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tif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tiff"/><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81000"/>
            <a:ext cx="6858000" cy="1631216"/>
          </a:xfrm>
          <a:prstGeom prst="rect">
            <a:avLst/>
          </a:prstGeom>
          <a:solidFill>
            <a:srgbClr val="FFE384"/>
          </a:solidFill>
        </p:spPr>
        <p:txBody>
          <a:bodyPr wrap="square" rtlCol="0">
            <a:spAutoFit/>
          </a:bodyPr>
          <a:lstStyle/>
          <a:p>
            <a:pPr algn="ctr"/>
            <a:endParaRPr lang="en-GB" sz="2400" b="1" dirty="0">
              <a:solidFill>
                <a:srgbClr val="FF0000"/>
              </a:solidFill>
              <a:latin typeface="Times New Roman" panose="02020603050405020304" pitchFamily="18" charset="0"/>
              <a:cs typeface="Times New Roman" panose="02020603050405020304" pitchFamily="18" charset="0"/>
            </a:endParaRPr>
          </a:p>
          <a:p>
            <a:pPr algn="ctr"/>
            <a:r>
              <a:rPr lang="en-GB" sz="3600" b="1" dirty="0">
                <a:solidFill>
                  <a:srgbClr val="FF0000"/>
                </a:solidFill>
                <a:latin typeface="Times New Roman" panose="02020603050405020304" pitchFamily="18" charset="0"/>
                <a:cs typeface="Times New Roman" panose="02020603050405020304" pitchFamily="18" charset="0"/>
              </a:rPr>
              <a:t>EXPLAINING THE MODERN:</a:t>
            </a:r>
          </a:p>
          <a:p>
            <a:pPr algn="ctr"/>
            <a:endParaRPr lang="en-GB" sz="800" b="1" dirty="0">
              <a:solidFill>
                <a:srgbClr val="FF0000"/>
              </a:solidFill>
              <a:latin typeface="Times New Roman" panose="02020603050405020304" pitchFamily="18" charset="0"/>
              <a:cs typeface="Times New Roman" panose="02020603050405020304" pitchFamily="18" charset="0"/>
            </a:endParaRPr>
          </a:p>
          <a:p>
            <a:pPr algn="ctr"/>
            <a:r>
              <a:rPr lang="en-GB" sz="2400" b="1" dirty="0">
                <a:solidFill>
                  <a:srgbClr val="FF0000"/>
                </a:solidFill>
                <a:latin typeface="Times New Roman" panose="02020603050405020304" pitchFamily="18" charset="0"/>
                <a:cs typeface="Times New Roman" panose="02020603050405020304" pitchFamily="18" charset="0"/>
              </a:rPr>
              <a:t>How to Sell a Painting in Avant Garde Paris</a:t>
            </a:r>
            <a:endParaRPr lang="en-GB" sz="800" b="1" dirty="0">
              <a:solidFill>
                <a:srgbClr val="FF0000"/>
              </a:solidFill>
              <a:latin typeface="Times New Roman" panose="02020603050405020304" pitchFamily="18" charset="0"/>
              <a:cs typeface="Times New Roman" panose="02020603050405020304" pitchFamily="18" charset="0"/>
            </a:endParaRPr>
          </a:p>
          <a:p>
            <a:pPr algn="ctr"/>
            <a:endParaRPr lang="en-GB" sz="800" b="1" dirty="0">
              <a:solidFill>
                <a:srgbClr val="FF000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52400" y="3733800"/>
            <a:ext cx="6629400" cy="2123658"/>
          </a:xfrm>
          <a:prstGeom prst="rect">
            <a:avLst/>
          </a:prstGeom>
          <a:noFill/>
        </p:spPr>
        <p:txBody>
          <a:bodyPr wrap="square" rtlCol="0">
            <a:spAutoFit/>
          </a:bodyPr>
          <a:lstStyle/>
          <a:p>
            <a:r>
              <a:rPr lang="en-GB" sz="1200" dirty="0">
                <a:latin typeface="Times New Roman" panose="02020603050405020304" pitchFamily="18" charset="0"/>
                <a:cs typeface="Times New Roman" panose="02020603050405020304" pitchFamily="18" charset="0"/>
              </a:rPr>
              <a:t>Avant-garde artists in the early years of the twentieth century strove to find a new vocabulary for art and a new way forward. Artists such as Matisse, Braque, Vlaminck and Picasso produced works which were not only ground-breaking but shockingly innovative. The resulting break-throughs, though, were often incomprehensible even to the most ardent of supporters.</a:t>
            </a:r>
          </a:p>
          <a:p>
            <a:r>
              <a:rPr lang="en-GB" sz="1200" dirty="0">
                <a:latin typeface="Times New Roman" panose="02020603050405020304" pitchFamily="18" charset="0"/>
                <a:cs typeface="Times New Roman" panose="02020603050405020304" pitchFamily="18" charset="0"/>
              </a:rPr>
              <a:t>     How, then, could artists explain their new approaches and convince collectors and the public to appreciate what they were doing? How could they sell paintings of such extraordinary modernity?</a:t>
            </a:r>
          </a:p>
          <a:p>
            <a:r>
              <a:rPr lang="en-GB" sz="1200" dirty="0">
                <a:latin typeface="Times New Roman" panose="02020603050405020304" pitchFamily="18" charset="0"/>
                <a:cs typeface="Times New Roman" panose="02020603050405020304" pitchFamily="18" charset="0"/>
              </a:rPr>
              <a:t>     The task involved a variety of complex options. Which dealer to choose, what terms to negotiate, and where to exhibit? Was time best spent attending the salons of collectors such as Gertrude Stein and Peggy Guggenheim, hobnobbing with Bohemian society, or stealing a march on their fellow artists in the race for new ideas? Taking the period 1900-1939, examining the paintings and the ideas behind them, this lecture reveals the struggle of artists to elicit an interest in works which now sell for millions.</a:t>
            </a:r>
          </a:p>
        </p:txBody>
      </p:sp>
      <p:pic>
        <p:nvPicPr>
          <p:cNvPr id="3" name="Picture 2">
            <a:extLst>
              <a:ext uri="{FF2B5EF4-FFF2-40B4-BE49-F238E27FC236}">
                <a16:creationId xmlns:a16="http://schemas.microsoft.com/office/drawing/2014/main" id="{62D3552C-CA2B-D845-B0DD-92622EBA282C}"/>
              </a:ext>
            </a:extLst>
          </p:cNvPr>
          <p:cNvPicPr>
            <a:picLocks noChangeAspect="1"/>
          </p:cNvPicPr>
          <p:nvPr/>
        </p:nvPicPr>
        <p:blipFill rotWithShape="1">
          <a:blip r:embed="rId2">
            <a:extLst>
              <a:ext uri="{28A0092B-C50C-407E-A947-70E740481C1C}">
                <a14:useLocalDpi xmlns:a14="http://schemas.microsoft.com/office/drawing/2010/main" val="0"/>
              </a:ext>
            </a:extLst>
          </a:blip>
          <a:srcRect b="3581"/>
          <a:stretch/>
        </p:blipFill>
        <p:spPr>
          <a:xfrm>
            <a:off x="4518081" y="1369464"/>
            <a:ext cx="2147856" cy="2338024"/>
          </a:xfrm>
          <a:prstGeom prst="rect">
            <a:avLst/>
          </a:prstGeom>
        </p:spPr>
      </p:pic>
      <p:pic>
        <p:nvPicPr>
          <p:cNvPr id="18" name="Picture 17">
            <a:extLst>
              <a:ext uri="{FF2B5EF4-FFF2-40B4-BE49-F238E27FC236}">
                <a16:creationId xmlns:a16="http://schemas.microsoft.com/office/drawing/2014/main" id="{081A2831-4775-A244-A668-F3698F249625}"/>
              </a:ext>
            </a:extLst>
          </p:cNvPr>
          <p:cNvPicPr>
            <a:picLocks noChangeAspect="1"/>
          </p:cNvPicPr>
          <p:nvPr/>
        </p:nvPicPr>
        <p:blipFill rotWithShape="1">
          <a:blip r:embed="rId3">
            <a:extLst>
              <a:ext uri="{BEBA8EAE-BF5A-486C-A8C5-ECC9F3942E4B}">
                <a14:imgProps xmlns:a14="http://schemas.microsoft.com/office/drawing/2010/main">
                  <a14:imgLayer>
                    <a14:imgEffect>
                      <a14:saturation sat="116000"/>
                    </a14:imgEffect>
                    <a14:imgEffect>
                      <a14:brightnessContrast contrast="30000"/>
                    </a14:imgEffect>
                  </a14:imgLayer>
                </a14:imgProps>
              </a:ext>
              <a:ext uri="{28A0092B-C50C-407E-A947-70E740481C1C}">
                <a14:useLocalDpi xmlns:a14="http://schemas.microsoft.com/office/drawing/2010/main" val="0"/>
              </a:ext>
            </a:extLst>
          </a:blip>
          <a:srcRect l="5008" t="3761" r="7445"/>
          <a:stretch/>
        </p:blipFill>
        <p:spPr>
          <a:xfrm>
            <a:off x="5159606" y="7280936"/>
            <a:ext cx="1442935" cy="1410566"/>
          </a:xfrm>
          <a:prstGeom prst="rect">
            <a:avLst/>
          </a:prstGeom>
        </p:spPr>
      </p:pic>
      <p:pic>
        <p:nvPicPr>
          <p:cNvPr id="24" name="Picture 23">
            <a:extLst>
              <a:ext uri="{FF2B5EF4-FFF2-40B4-BE49-F238E27FC236}">
                <a16:creationId xmlns:a16="http://schemas.microsoft.com/office/drawing/2014/main" id="{5AB36334-9205-3A43-8800-0B498317B526}"/>
              </a:ext>
            </a:extLst>
          </p:cNvPr>
          <p:cNvPicPr>
            <a:picLocks noChangeAspect="1"/>
          </p:cNvPicPr>
          <p:nvPr/>
        </p:nvPicPr>
        <p:blipFill rotWithShape="1">
          <a:blip r:embed="rId4">
            <a:extLst>
              <a:ext uri="{BEBA8EAE-BF5A-486C-A8C5-ECC9F3942E4B}">
                <a14:imgProps xmlns:a14="http://schemas.microsoft.com/office/drawing/2010/main">
                  <a14:imgLayer>
                    <a14:imgEffect>
                      <a14:brightnessContrast bright="16000" contrast="16000"/>
                    </a14:imgEffect>
                  </a14:imgLayer>
                </a14:imgProps>
              </a:ext>
              <a:ext uri="{28A0092B-C50C-407E-A947-70E740481C1C}">
                <a14:useLocalDpi xmlns:a14="http://schemas.microsoft.com/office/drawing/2010/main" val="0"/>
              </a:ext>
            </a:extLst>
          </a:blip>
          <a:srcRect l="2943" r="1" b="10564"/>
          <a:stretch/>
        </p:blipFill>
        <p:spPr>
          <a:xfrm>
            <a:off x="5565393" y="5869562"/>
            <a:ext cx="1037148" cy="1359940"/>
          </a:xfrm>
          <a:prstGeom prst="rect">
            <a:avLst/>
          </a:prstGeom>
        </p:spPr>
      </p:pic>
      <p:pic>
        <p:nvPicPr>
          <p:cNvPr id="25" name="Picture 24">
            <a:extLst>
              <a:ext uri="{FF2B5EF4-FFF2-40B4-BE49-F238E27FC236}">
                <a16:creationId xmlns:a16="http://schemas.microsoft.com/office/drawing/2014/main" id="{F8DC450B-A2B4-9E47-B401-F07FE2364371}"/>
              </a:ext>
            </a:extLst>
          </p:cNvPr>
          <p:cNvPicPr>
            <a:picLocks noChangeAspect="1"/>
          </p:cNvPicPr>
          <p:nvPr/>
        </p:nvPicPr>
        <p:blipFill rotWithShape="1">
          <a:blip r:embed="rId5"/>
          <a:srcRect t="6852" r="5111" b="10947"/>
          <a:stretch/>
        </p:blipFill>
        <p:spPr>
          <a:xfrm>
            <a:off x="4330637" y="5867400"/>
            <a:ext cx="1153153" cy="1350570"/>
          </a:xfrm>
          <a:prstGeom prst="rect">
            <a:avLst/>
          </a:prstGeom>
        </p:spPr>
      </p:pic>
      <p:pic>
        <p:nvPicPr>
          <p:cNvPr id="8" name="Picture 7">
            <a:extLst>
              <a:ext uri="{FF2B5EF4-FFF2-40B4-BE49-F238E27FC236}">
                <a16:creationId xmlns:a16="http://schemas.microsoft.com/office/drawing/2014/main" id="{C0B38626-8186-E743-8461-4E7D7C094493}"/>
              </a:ext>
            </a:extLst>
          </p:cNvPr>
          <p:cNvPicPr>
            <a:picLocks noChangeAspect="1"/>
          </p:cNvPicPr>
          <p:nvPr/>
        </p:nvPicPr>
        <p:blipFill rotWithShape="1">
          <a:blip r:embed="rId6">
            <a:extLst>
              <a:ext uri="{BEBA8EAE-BF5A-486C-A8C5-ECC9F3942E4B}">
                <a14:imgProps xmlns:a14="http://schemas.microsoft.com/office/drawing/2010/main">
                  <a14:imgLayer>
                    <a14:imgEffect>
                      <a14:brightnessContrast bright="11000"/>
                    </a14:imgEffect>
                  </a14:imgLayer>
                </a14:imgProps>
              </a:ext>
              <a:ext uri="{28A0092B-C50C-407E-A947-70E740481C1C}">
                <a14:useLocalDpi xmlns:a14="http://schemas.microsoft.com/office/drawing/2010/main" val="0"/>
              </a:ext>
            </a:extLst>
          </a:blip>
          <a:srcRect l="7252" t="18355" r="10089" b="14259"/>
          <a:stretch/>
        </p:blipFill>
        <p:spPr>
          <a:xfrm>
            <a:off x="2391021" y="1379077"/>
            <a:ext cx="2011197" cy="2330872"/>
          </a:xfrm>
          <a:prstGeom prst="rect">
            <a:avLst/>
          </a:prstGeom>
        </p:spPr>
      </p:pic>
      <p:pic>
        <p:nvPicPr>
          <p:cNvPr id="19" name="Picture 18">
            <a:extLst>
              <a:ext uri="{FF2B5EF4-FFF2-40B4-BE49-F238E27FC236}">
                <a16:creationId xmlns:a16="http://schemas.microsoft.com/office/drawing/2014/main" id="{490924A3-6D93-2544-85D2-752217FDF0A9}"/>
              </a:ext>
            </a:extLst>
          </p:cNvPr>
          <p:cNvPicPr>
            <a:picLocks noChangeAspect="1"/>
          </p:cNvPicPr>
          <p:nvPr/>
        </p:nvPicPr>
        <p:blipFill rotWithShape="1">
          <a:blip r:embed="rId7">
            <a:extLst>
              <a:ext uri="{BEBA8EAE-BF5A-486C-A8C5-ECC9F3942E4B}">
                <a14:imgProps xmlns:a14="http://schemas.microsoft.com/office/drawing/2010/main">
                  <a14:imgLayer>
                    <a14:imgEffect>
                      <a14:brightnessContrast bright="8000" contrast="8000"/>
                    </a14:imgEffect>
                  </a14:imgLayer>
                </a14:imgProps>
              </a:ext>
              <a:ext uri="{28A0092B-C50C-407E-A947-70E740481C1C}">
                <a14:useLocalDpi xmlns:a14="http://schemas.microsoft.com/office/drawing/2010/main" val="0"/>
              </a:ext>
            </a:extLst>
          </a:blip>
          <a:srcRect r="12862"/>
          <a:stretch/>
        </p:blipFill>
        <p:spPr>
          <a:xfrm>
            <a:off x="218222" y="7275232"/>
            <a:ext cx="1772813" cy="1432103"/>
          </a:xfrm>
          <a:prstGeom prst="rect">
            <a:avLst/>
          </a:prstGeom>
        </p:spPr>
      </p:pic>
      <p:pic>
        <p:nvPicPr>
          <p:cNvPr id="23" name="Picture 22">
            <a:extLst>
              <a:ext uri="{FF2B5EF4-FFF2-40B4-BE49-F238E27FC236}">
                <a16:creationId xmlns:a16="http://schemas.microsoft.com/office/drawing/2014/main" id="{25BEBBB1-42B9-5646-92A4-BE0829079D51}"/>
              </a:ext>
            </a:extLst>
          </p:cNvPr>
          <p:cNvPicPr>
            <a:picLocks noChangeAspect="1"/>
          </p:cNvPicPr>
          <p:nvPr/>
        </p:nvPicPr>
        <p:blipFill rotWithShape="1">
          <a:blip r:embed="rId8">
            <a:extLst>
              <a:ext uri="{BEBA8EAE-BF5A-486C-A8C5-ECC9F3942E4B}">
                <a14:imgProps xmlns:a14="http://schemas.microsoft.com/office/drawing/2010/main">
                  <a14:imgLayer>
                    <a14:imgEffect>
                      <a14:saturation sat="79000"/>
                    </a14:imgEffect>
                    <a14:imgEffect>
                      <a14:brightnessContrast contrast="29000"/>
                    </a14:imgEffect>
                  </a14:imgLayer>
                </a14:imgProps>
              </a:ext>
              <a:ext uri="{28A0092B-C50C-407E-A947-70E740481C1C}">
                <a14:useLocalDpi xmlns:a14="http://schemas.microsoft.com/office/drawing/2010/main" val="0"/>
              </a:ext>
            </a:extLst>
          </a:blip>
          <a:srcRect r="5284"/>
          <a:stretch/>
        </p:blipFill>
        <p:spPr>
          <a:xfrm>
            <a:off x="2518163" y="5869562"/>
            <a:ext cx="1726135" cy="1341332"/>
          </a:xfrm>
          <a:prstGeom prst="rect">
            <a:avLst/>
          </a:prstGeom>
        </p:spPr>
      </p:pic>
      <p:pic>
        <p:nvPicPr>
          <p:cNvPr id="33" name="Picture 32">
            <a:extLst>
              <a:ext uri="{FF2B5EF4-FFF2-40B4-BE49-F238E27FC236}">
                <a16:creationId xmlns:a16="http://schemas.microsoft.com/office/drawing/2014/main" id="{529BCBB8-F89C-7542-8F29-70C83A31AE53}"/>
              </a:ext>
            </a:extLst>
          </p:cNvPr>
          <p:cNvPicPr>
            <a:picLocks noChangeAspect="1"/>
          </p:cNvPicPr>
          <p:nvPr/>
        </p:nvPicPr>
        <p:blipFill rotWithShape="1">
          <a:blip r:embed="rId9">
            <a:extLst>
              <a:ext uri="{28A0092B-C50C-407E-A947-70E740481C1C}">
                <a14:useLocalDpi xmlns:a14="http://schemas.microsoft.com/office/drawing/2010/main" val="0"/>
              </a:ext>
            </a:extLst>
          </a:blip>
          <a:srcRect l="2498" r="6231"/>
          <a:stretch/>
        </p:blipFill>
        <p:spPr>
          <a:xfrm>
            <a:off x="2057381" y="7268801"/>
            <a:ext cx="1655035" cy="1425271"/>
          </a:xfrm>
          <a:prstGeom prst="rect">
            <a:avLst/>
          </a:prstGeom>
        </p:spPr>
      </p:pic>
      <p:sp>
        <p:nvSpPr>
          <p:cNvPr id="20" name="TextBox 19">
            <a:extLst>
              <a:ext uri="{FF2B5EF4-FFF2-40B4-BE49-F238E27FC236}">
                <a16:creationId xmlns:a16="http://schemas.microsoft.com/office/drawing/2014/main" id="{872463EE-6A80-954E-8D7E-74BA66275AD1}"/>
              </a:ext>
            </a:extLst>
          </p:cNvPr>
          <p:cNvSpPr txBox="1"/>
          <p:nvPr/>
        </p:nvSpPr>
        <p:spPr>
          <a:xfrm>
            <a:off x="0" y="8727757"/>
            <a:ext cx="6847115" cy="492443"/>
          </a:xfrm>
          <a:prstGeom prst="rect">
            <a:avLst/>
          </a:prstGeom>
          <a:noFill/>
        </p:spPr>
        <p:txBody>
          <a:bodyPr wrap="square" rtlCol="0">
            <a:spAutoFit/>
          </a:bodyPr>
          <a:lstStyle/>
          <a:p>
            <a:pPr algn="ctr"/>
            <a:r>
              <a:rPr lang="en-GB" sz="1200" dirty="0">
                <a:latin typeface="Times New Roman" panose="02020603050405020304" pitchFamily="18" charset="0"/>
                <a:cs typeface="Times New Roman" panose="02020603050405020304" pitchFamily="18" charset="0"/>
              </a:rPr>
              <a:t>Dr Claire Walsh     </a:t>
            </a:r>
            <a:r>
              <a:rPr lang="en-GB" sz="1200" dirty="0" err="1">
                <a:latin typeface="Times New Roman" panose="02020603050405020304" pitchFamily="18" charset="0"/>
                <a:cs typeface="Times New Roman" panose="02020603050405020304" pitchFamily="18" charset="0"/>
              </a:rPr>
              <a:t>clairewalshlecturer@gmail.com</a:t>
            </a:r>
            <a:r>
              <a:rPr lang="en-GB" sz="1200" dirty="0">
                <a:latin typeface="Times New Roman" panose="02020603050405020304" pitchFamily="18" charset="0"/>
                <a:cs typeface="Times New Roman" panose="02020603050405020304" pitchFamily="18" charset="0"/>
              </a:rPr>
              <a:t>    01480 830 760    www.clairewalsh.moonfruit.com</a:t>
            </a:r>
          </a:p>
          <a:p>
            <a:pPr algn="ctr"/>
            <a:endParaRPr lang="en-GB" sz="1400" dirty="0">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6EA4A38B-6AE5-F946-89FA-34EBEC33A706}"/>
              </a:ext>
            </a:extLst>
          </p:cNvPr>
          <p:cNvPicPr>
            <a:picLocks noChangeAspect="1"/>
          </p:cNvPicPr>
          <p:nvPr/>
        </p:nvPicPr>
        <p:blipFill rotWithShape="1">
          <a:blip r:embed="rId10">
            <a:extLst>
              <a:ext uri="{28A0092B-C50C-407E-A947-70E740481C1C}">
                <a14:useLocalDpi xmlns:a14="http://schemas.microsoft.com/office/drawing/2010/main" val="0"/>
              </a:ext>
            </a:extLst>
          </a:blip>
          <a:srcRect b="10036"/>
          <a:stretch/>
        </p:blipFill>
        <p:spPr>
          <a:xfrm>
            <a:off x="1355940" y="5867399"/>
            <a:ext cx="1093932" cy="1343495"/>
          </a:xfrm>
          <a:prstGeom prst="rect">
            <a:avLst/>
          </a:prstGeom>
        </p:spPr>
      </p:pic>
      <p:pic>
        <p:nvPicPr>
          <p:cNvPr id="15" name="Picture 14">
            <a:extLst>
              <a:ext uri="{FF2B5EF4-FFF2-40B4-BE49-F238E27FC236}">
                <a16:creationId xmlns:a16="http://schemas.microsoft.com/office/drawing/2014/main" id="{F7F64E71-2ACD-804B-A17C-FB20B3EB9759}"/>
              </a:ext>
            </a:extLst>
          </p:cNvPr>
          <p:cNvPicPr>
            <a:picLocks noChangeAspect="1"/>
          </p:cNvPicPr>
          <p:nvPr/>
        </p:nvPicPr>
        <p:blipFill rotWithShape="1">
          <a:blip r:embed="rId11">
            <a:extLst>
              <a:ext uri="{28A0092B-C50C-407E-A947-70E740481C1C}">
                <a14:useLocalDpi xmlns:a14="http://schemas.microsoft.com/office/drawing/2010/main" val="0"/>
              </a:ext>
            </a:extLst>
          </a:blip>
          <a:srcRect r="38963" b="3414"/>
          <a:stretch/>
        </p:blipFill>
        <p:spPr>
          <a:xfrm>
            <a:off x="228600" y="1376551"/>
            <a:ext cx="2046439" cy="2333506"/>
          </a:xfrm>
          <a:prstGeom prst="rect">
            <a:avLst/>
          </a:prstGeom>
        </p:spPr>
      </p:pic>
      <p:pic>
        <p:nvPicPr>
          <p:cNvPr id="16" name="Picture 15">
            <a:extLst>
              <a:ext uri="{FF2B5EF4-FFF2-40B4-BE49-F238E27FC236}">
                <a16:creationId xmlns:a16="http://schemas.microsoft.com/office/drawing/2014/main" id="{0D4B23C0-A1A2-3544-8DE5-E1254E1CCF88}"/>
              </a:ext>
            </a:extLst>
          </p:cNvPr>
          <p:cNvPicPr>
            <a:picLocks noChangeAspect="1"/>
          </p:cNvPicPr>
          <p:nvPr/>
        </p:nvPicPr>
        <p:blipFill rotWithShape="1">
          <a:blip r:embed="rId12"/>
          <a:srcRect t="13184" r="7640"/>
          <a:stretch/>
        </p:blipFill>
        <p:spPr>
          <a:xfrm>
            <a:off x="228600" y="5864579"/>
            <a:ext cx="1041001" cy="1346314"/>
          </a:xfrm>
          <a:prstGeom prst="rect">
            <a:avLst/>
          </a:prstGeom>
        </p:spPr>
      </p:pic>
      <p:pic>
        <p:nvPicPr>
          <p:cNvPr id="22" name="Picture 21">
            <a:extLst>
              <a:ext uri="{FF2B5EF4-FFF2-40B4-BE49-F238E27FC236}">
                <a16:creationId xmlns:a16="http://schemas.microsoft.com/office/drawing/2014/main" id="{61C782A1-0B47-C447-A757-C9AB9422F813}"/>
              </a:ext>
            </a:extLst>
          </p:cNvPr>
          <p:cNvPicPr>
            <a:picLocks noChangeAspect="1"/>
          </p:cNvPicPr>
          <p:nvPr/>
        </p:nvPicPr>
        <p:blipFill rotWithShape="1">
          <a:blip r:embed="rId13">
            <a:extLst>
              <a:ext uri="{28A0092B-C50C-407E-A947-70E740481C1C}">
                <a14:useLocalDpi xmlns:a14="http://schemas.microsoft.com/office/drawing/2010/main" val="0"/>
              </a:ext>
            </a:extLst>
          </a:blip>
          <a:srcRect b="13650"/>
          <a:stretch/>
        </p:blipFill>
        <p:spPr>
          <a:xfrm>
            <a:off x="3781993" y="7275232"/>
            <a:ext cx="1303934" cy="1416271"/>
          </a:xfrm>
          <a:prstGeom prst="rect">
            <a:avLst/>
          </a:prstGeom>
        </p:spPr>
      </p:pic>
    </p:spTree>
    <p:extLst>
      <p:ext uri="{BB962C8B-B14F-4D97-AF65-F5344CB8AC3E}">
        <p14:creationId xmlns:p14="http://schemas.microsoft.com/office/powerpoint/2010/main" val="4008538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TotalTime>
  <Words>222</Words>
  <Application>Microsoft Macintosh PowerPoint</Application>
  <PresentationFormat>On-screen Show (4:3)</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dc:creator>
  <cp:lastModifiedBy>Claire Walsh</cp:lastModifiedBy>
  <cp:revision>53</cp:revision>
  <cp:lastPrinted>2020-04-07T16:14:57Z</cp:lastPrinted>
  <dcterms:created xsi:type="dcterms:W3CDTF">2006-08-16T00:00:00Z</dcterms:created>
  <dcterms:modified xsi:type="dcterms:W3CDTF">2020-04-07T16:42:12Z</dcterms:modified>
</cp:coreProperties>
</file>