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F4FC"/>
    <a:srgbClr val="EBF6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071" autoAdjust="0"/>
    <p:restoredTop sz="94660"/>
  </p:normalViewPr>
  <p:slideViewPr>
    <p:cSldViewPr>
      <p:cViewPr>
        <p:scale>
          <a:sx n="230" d="100"/>
          <a:sy n="230" d="100"/>
        </p:scale>
        <p:origin x="-3864" y="-50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2401" y="4800600"/>
            <a:ext cx="37433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Times New Roman" pitchFamily="18" charset="0"/>
                <a:cs typeface="Times New Roman" pitchFamily="18" charset="0"/>
              </a:rPr>
              <a:t>BA Hons. History and Theory of Art, University of Kent</a:t>
            </a:r>
          </a:p>
          <a:p>
            <a:r>
              <a:rPr lang="en-GB" sz="1200" dirty="0">
                <a:latin typeface="Times New Roman" pitchFamily="18" charset="0"/>
                <a:cs typeface="Times New Roman" pitchFamily="18" charset="0"/>
              </a:rPr>
              <a:t>MA History of Design, Victoria &amp; Albert Museum/ RCA</a:t>
            </a:r>
          </a:p>
          <a:p>
            <a:r>
              <a:rPr lang="en-GB" sz="1200" dirty="0">
                <a:latin typeface="Times New Roman" pitchFamily="18" charset="0"/>
                <a:cs typeface="Times New Roman" pitchFamily="18" charset="0"/>
              </a:rPr>
              <a:t>PhD History, The European University Institute, Florence</a:t>
            </a:r>
            <a:endParaRPr lang="en-GB" sz="1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457200" y="228600"/>
            <a:ext cx="3590999" cy="3908762"/>
          </a:xfrm>
          <a:prstGeom prst="rect">
            <a:avLst/>
          </a:prstGeom>
          <a:solidFill>
            <a:srgbClr val="EBF6F9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.</a:t>
            </a:r>
          </a:p>
          <a:p>
            <a:endParaRPr lang="en-GB" dirty="0"/>
          </a:p>
          <a:p>
            <a:endParaRPr lang="en-GB" sz="800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sz="800" dirty="0"/>
          </a:p>
          <a:p>
            <a:endParaRPr lang="en-GB" sz="800" dirty="0"/>
          </a:p>
          <a:p>
            <a:endParaRPr lang="en-GB" sz="800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36" name="TextBox 35"/>
          <p:cNvSpPr txBox="1"/>
          <p:nvPr/>
        </p:nvSpPr>
        <p:spPr>
          <a:xfrm>
            <a:off x="457200" y="228600"/>
            <a:ext cx="3590999" cy="424786"/>
          </a:xfrm>
          <a:prstGeom prst="rect">
            <a:avLst/>
          </a:prstGeom>
          <a:noFill/>
        </p:spPr>
        <p:txBody>
          <a:bodyPr wrap="square" lIns="54919" tIns="27459" rIns="54919" bIns="27459" rtlCol="0">
            <a:spAutoFit/>
          </a:bodyPr>
          <a:lstStyle/>
          <a:p>
            <a:pPr algn="ctr"/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 Claire Walsh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57200" y="5181600"/>
            <a:ext cx="3610528" cy="1348116"/>
          </a:xfrm>
          <a:prstGeom prst="rect">
            <a:avLst/>
          </a:prstGeom>
          <a:solidFill>
            <a:srgbClr val="EBF6F9"/>
          </a:solidFill>
        </p:spPr>
        <p:txBody>
          <a:bodyPr wrap="square" lIns="54919" tIns="27459" rIns="54919" bIns="27459" rtlCol="0">
            <a:spAutoFit/>
          </a:bodyPr>
          <a:lstStyle/>
          <a:p>
            <a:pPr algn="just"/>
            <a:r>
              <a:rPr lang="en-GB" sz="1200" dirty="0">
                <a:latin typeface="Times New Roman" pitchFamily="18" charset="0"/>
                <a:cs typeface="Times New Roman" pitchFamily="18" charset="0"/>
              </a:rPr>
              <a:t>Having worked at the Victoria &amp; Albert Museum and lectured for the University of Warwick, I now teach at the Open University. I have lectured widely in Britain (at the </a:t>
            </a:r>
            <a:r>
              <a:rPr lang="en-GB" sz="1200" dirty="0" err="1">
                <a:latin typeface="Times New Roman" pitchFamily="18" charset="0"/>
                <a:cs typeface="Times New Roman" pitchFamily="18" charset="0"/>
              </a:rPr>
              <a:t>Courtauld</a:t>
            </a:r>
            <a:r>
              <a:rPr lang="en-GB" sz="1200" dirty="0">
                <a:latin typeface="Times New Roman" pitchFamily="18" charset="0"/>
                <a:cs typeface="Times New Roman" pitchFamily="18" charset="0"/>
              </a:rPr>
              <a:t> Institute of Art, Victoria &amp; Albert Museum, Costume Society and Museum of London amongst others), and in Europe, the USA and Canada. I am based near Cambridge, and am willing to travel.</a:t>
            </a:r>
            <a:endParaRPr lang="en-GB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572000" y="228600"/>
            <a:ext cx="4140200" cy="4955203"/>
          </a:xfrm>
          <a:prstGeom prst="rect">
            <a:avLst/>
          </a:prstGeom>
          <a:solidFill>
            <a:srgbClr val="EBF6F9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Lecture List (Digital)</a:t>
            </a:r>
          </a:p>
          <a:p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  Power and Propaganda: Painting Royalty from </a:t>
            </a:r>
          </a:p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Charles I to Elizabeth II</a:t>
            </a:r>
          </a:p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  Artists and the Creation of Celebrity Culture</a:t>
            </a:r>
          </a:p>
          <a:p>
            <a:pPr lvl="0"/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  Explaining the Modern: How to Sell a </a:t>
            </a:r>
          </a:p>
          <a:p>
            <a:pPr lvl="0"/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Painting in Avant Garde Paris</a:t>
            </a:r>
          </a:p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  Allan Ramsay: Scotland’s 18C Portrait Innovator</a:t>
            </a:r>
          </a:p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  Tamara de Lempicka: Mistress of Art Deco</a:t>
            </a:r>
          </a:p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  Winston Churchill, the Artist</a:t>
            </a:r>
          </a:p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  Powder and Poison: Cosmetics, Beauty and the  </a:t>
            </a:r>
          </a:p>
          <a:p>
            <a:pPr lvl="0"/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Art of Portraiture</a:t>
            </a:r>
          </a:p>
          <a:p>
            <a:pPr lvl="0"/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  The Benin Bronzes: Masterpieces of African Art</a:t>
            </a:r>
          </a:p>
          <a:p>
            <a:pPr lvl="0"/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  Wimples to Wellingtons: A History of Dress and </a:t>
            </a:r>
          </a:p>
          <a:p>
            <a:pPr lvl="0"/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Fashion</a:t>
            </a:r>
          </a:p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The Well-Dressed Gentleman: Male Sartorial </a:t>
            </a:r>
          </a:p>
          <a:p>
            <a:pPr lvl="0"/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Elegance, 17C-20C</a:t>
            </a:r>
          </a:p>
          <a:p>
            <a:pPr lvl="0"/>
            <a:endParaRPr lang="en-GB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14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Christmas Lectures:</a:t>
            </a:r>
          </a:p>
          <a:p>
            <a:pPr lvl="0"/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11. The Christmas Tree: From Forest Fir to Festive </a:t>
            </a:r>
          </a:p>
          <a:p>
            <a:pPr lvl="0"/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Feature</a:t>
            </a:r>
          </a:p>
          <a:p>
            <a:pPr lvl="0"/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 Jane Austen’s Christmas: The Festive Season in the</a:t>
            </a:r>
          </a:p>
          <a:p>
            <a:pPr lvl="0"/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Georgian Era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343400"/>
            <a:ext cx="3610528" cy="646331"/>
          </a:xfrm>
          <a:prstGeom prst="rect">
            <a:avLst/>
          </a:prstGeom>
          <a:solidFill>
            <a:srgbClr val="EBF6F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Times New Roman" pitchFamily="18" charset="0"/>
                <a:cs typeface="Times New Roman" pitchFamily="18" charset="0"/>
              </a:rPr>
              <a:t>Tel: 01480 830 760   </a:t>
            </a:r>
            <a:r>
              <a:rPr lang="en-GB" sz="1200" dirty="0" err="1">
                <a:latin typeface="Times New Roman" pitchFamily="18" charset="0"/>
                <a:cs typeface="Times New Roman" pitchFamily="18" charset="0"/>
              </a:rPr>
              <a:t>clairewalshlecturer@gmail.com</a:t>
            </a:r>
            <a:r>
              <a:rPr lang="en-GB" sz="12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GB" sz="1200" u="sng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GB" sz="1200" dirty="0">
                <a:latin typeface="Times New Roman" pitchFamily="18" charset="0"/>
                <a:cs typeface="Times New Roman" pitchFamily="18" charset="0"/>
              </a:rPr>
              <a:t>The Cottage,  Potton Rd,  Hilton,  </a:t>
            </a:r>
            <a:r>
              <a:rPr lang="en-GB" sz="1200" dirty="0" err="1">
                <a:latin typeface="Times New Roman" pitchFamily="18" charset="0"/>
                <a:cs typeface="Times New Roman" pitchFamily="18" charset="0"/>
              </a:rPr>
              <a:t>Cambs</a:t>
            </a:r>
            <a:r>
              <a:rPr lang="en-GB" sz="1200" dirty="0">
                <a:latin typeface="Times New Roman" pitchFamily="18" charset="0"/>
                <a:cs typeface="Times New Roman" pitchFamily="18" charset="0"/>
              </a:rPr>
              <a:t>, PE28 9NG</a:t>
            </a:r>
          </a:p>
          <a:p>
            <a:pPr algn="ctr"/>
            <a:r>
              <a:rPr lang="en-GB" sz="1200" dirty="0">
                <a:latin typeface="Times New Roman" pitchFamily="18" charset="0"/>
                <a:cs typeface="Times New Roman" pitchFamily="18" charset="0"/>
              </a:rPr>
              <a:t>For full details see:  </a:t>
            </a:r>
            <a:r>
              <a:rPr lang="en-GB" sz="1200" dirty="0" err="1">
                <a:latin typeface="Times New Roman" pitchFamily="18" charset="0"/>
                <a:cs typeface="Times New Roman" pitchFamily="18" charset="0"/>
              </a:rPr>
              <a:t>www.clairewalsh.moonfruit.com</a:t>
            </a:r>
            <a:endParaRPr lang="en-GB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8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2042" y="671754"/>
            <a:ext cx="2941313" cy="34106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21000"/>
                    </a14:imgEffect>
                    <a14:imgEffect>
                      <a14:colorTemperature colorTemp="6095"/>
                    </a14:imgEffect>
                    <a14:imgEffect>
                      <a14:saturation sat="180000"/>
                    </a14:imgEffect>
                    <a14:imgEffect>
                      <a14:brightnessContrast brigh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939"/>
          <a:stretch/>
        </p:blipFill>
        <p:spPr>
          <a:xfrm>
            <a:off x="7932465" y="5248476"/>
            <a:ext cx="782653" cy="13191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C6D3595-627F-934F-A416-BACC546ECC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648" y="5246576"/>
            <a:ext cx="991952" cy="132105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14E78FF-AF97-F140-813C-2EC3EEBD96B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87" t="3318" r="17657" b="17575"/>
          <a:stretch/>
        </p:blipFill>
        <p:spPr>
          <a:xfrm>
            <a:off x="5647214" y="5246576"/>
            <a:ext cx="991952" cy="132105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485B10E-83C6-AD4C-81F2-23F4D5F45D9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" t="12595" r="1211"/>
          <a:stretch/>
        </p:blipFill>
        <p:spPr>
          <a:xfrm>
            <a:off x="6723405" y="5246576"/>
            <a:ext cx="1124820" cy="132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7592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743</TotalTime>
  <Words>294</Words>
  <Application>Microsoft Macintosh PowerPoint</Application>
  <PresentationFormat>On-screen Show (4:3)</PresentationFormat>
  <Paragraphs>45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</dc:creator>
  <cp:lastModifiedBy>Claire Walsh</cp:lastModifiedBy>
  <cp:revision>70</cp:revision>
  <cp:lastPrinted>2017-03-13T14:45:19Z</cp:lastPrinted>
  <dcterms:created xsi:type="dcterms:W3CDTF">2006-08-16T00:00:00Z</dcterms:created>
  <dcterms:modified xsi:type="dcterms:W3CDTF">2020-04-07T15:37:46Z</dcterms:modified>
</cp:coreProperties>
</file>