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9668"/>
    <a:srgbClr val="7A9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304"/>
    <p:restoredTop sz="50000" autoAdjust="0"/>
  </p:normalViewPr>
  <p:slideViewPr>
    <p:cSldViewPr>
      <p:cViewPr varScale="1">
        <p:scale>
          <a:sx n="81" d="100"/>
          <a:sy n="81" d="100"/>
        </p:scale>
        <p:origin x="2432" y="19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3/16/19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3/16/19</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hdphoto" Target="../media/hdphoto4.wdp"/><Relationship Id="rId5" Type="http://schemas.openxmlformats.org/officeDocument/2006/relationships/image" Target="../media/image3.tiff"/><Relationship Id="rId10" Type="http://schemas.openxmlformats.org/officeDocument/2006/relationships/image" Target="../media/image6.jpeg"/><Relationship Id="rId4" Type="http://schemas.openxmlformats.org/officeDocument/2006/relationships/image" Target="../media/image2.tiff"/><Relationship Id="rId9" Type="http://schemas.microsoft.com/office/2007/relationships/hdphoto" Target="../media/hdphoto3.wdp"/></Relationships>
</file>

<file path=ppt/slides/_rels/slide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5396805"/>
            <a:ext cx="6553200" cy="1384995"/>
          </a:xfrm>
          <a:prstGeom prst="rect">
            <a:avLst/>
          </a:prstGeom>
          <a:noFill/>
        </p:spPr>
        <p:txBody>
          <a:bodyPr wrap="square" rtlCol="0">
            <a:spAutoFit/>
          </a:bodyPr>
          <a:lstStyle/>
          <a:p>
            <a:pPr algn="just"/>
            <a:r>
              <a:rPr lang="en-GB" sz="1200" dirty="0">
                <a:latin typeface="Times New Roman" charset="0"/>
                <a:ea typeface="Times New Roman" charset="0"/>
                <a:cs typeface="Times New Roman" charset="0"/>
              </a:rPr>
              <a:t>Tamara de </a:t>
            </a:r>
            <a:r>
              <a:rPr lang="en-GB" sz="1200" dirty="0" err="1">
                <a:latin typeface="Times New Roman" charset="0"/>
                <a:ea typeface="Times New Roman" charset="0"/>
                <a:cs typeface="Times New Roman" charset="0"/>
              </a:rPr>
              <a:t>Lempicka</a:t>
            </a:r>
            <a:r>
              <a:rPr lang="en-GB" sz="1200" dirty="0">
                <a:latin typeface="Times New Roman" charset="0"/>
                <a:ea typeface="Times New Roman" charset="0"/>
                <a:cs typeface="Times New Roman" charset="0"/>
              </a:rPr>
              <a:t> dazzled Paris’ artistic circles in the 1920s </a:t>
            </a:r>
            <a:r>
              <a:rPr lang="en-GB" sz="1200">
                <a:latin typeface="Times New Roman" charset="0"/>
                <a:ea typeface="Times New Roman" charset="0"/>
                <a:cs typeface="Times New Roman" charset="0"/>
              </a:rPr>
              <a:t>and 30s </a:t>
            </a:r>
            <a:r>
              <a:rPr lang="en-GB" sz="1200" dirty="0">
                <a:latin typeface="Times New Roman" charset="0"/>
                <a:ea typeface="Times New Roman" charset="0"/>
                <a:cs typeface="Times New Roman" charset="0"/>
              </a:rPr>
              <a:t>and seduced with her stylish portraits. These heady years saw her immortalise the atmosphere of wealth and decadence of Paris. Other painters oscillated between Cubism and Fauvism, but de </a:t>
            </a:r>
            <a:r>
              <a:rPr lang="en-GB" sz="1200" dirty="0" err="1">
                <a:latin typeface="Times New Roman" charset="0"/>
                <a:ea typeface="Times New Roman" charset="0"/>
                <a:cs typeface="Times New Roman" charset="0"/>
              </a:rPr>
              <a:t>Lempicka</a:t>
            </a:r>
            <a:r>
              <a:rPr lang="en-GB" sz="1200" dirty="0">
                <a:latin typeface="Times New Roman" charset="0"/>
                <a:ea typeface="Times New Roman" charset="0"/>
                <a:cs typeface="Times New Roman" charset="0"/>
              </a:rPr>
              <a:t> was one of the few to be able to embody the decorative style of Art Deco in her paintings. Stunningly beautiful, she engaged in the world of fashion and photography, as well as presenting herself as the quintessential modern, independent young woman. She was glamorous and notorious, but her extraordinary talent confirmed her reputation as one of the most iconic painters of her generation.</a:t>
            </a:r>
            <a:endParaRPr lang="en-US" sz="1200" dirty="0">
              <a:latin typeface="Times New Roman" charset="0"/>
              <a:ea typeface="Times New Roman" charset="0"/>
              <a:cs typeface="Times New Roman" charset="0"/>
            </a:endParaRPr>
          </a:p>
        </p:txBody>
      </p:sp>
      <p:sp>
        <p:nvSpPr>
          <p:cNvPr id="6" name="TextBox 5"/>
          <p:cNvSpPr txBox="1"/>
          <p:nvPr/>
        </p:nvSpPr>
        <p:spPr>
          <a:xfrm>
            <a:off x="-35379" y="-533400"/>
            <a:ext cx="6858000" cy="369332"/>
          </a:xfrm>
          <a:prstGeom prst="rect">
            <a:avLst/>
          </a:prstGeom>
          <a:noFill/>
        </p:spPr>
        <p:txBody>
          <a:bodyPr wrap="square" rtlCol="0">
            <a:spAutoFit/>
          </a:bodyPr>
          <a:lstStyle/>
          <a:p>
            <a:pPr algn="ctr"/>
            <a:r>
              <a:rPr lang="en-GB" dirty="0">
                <a:latin typeface="Times New Roman" panose="02020603050405020304" pitchFamily="18" charset="0"/>
                <a:cs typeface="Times New Roman" panose="02020603050405020304" pitchFamily="18" charset="0"/>
              </a:rPr>
              <a:t>Dr Claire Walsh</a:t>
            </a:r>
          </a:p>
        </p:txBody>
      </p:sp>
      <p:pic>
        <p:nvPicPr>
          <p:cNvPr id="9" name="Picture 8"/>
          <p:cNvPicPr>
            <a:picLocks noChangeAspect="1"/>
          </p:cNvPicPr>
          <p:nvPr/>
        </p:nvPicPr>
        <p:blipFill>
          <a:blip r:embed="rId2">
            <a:extLst>
              <a:ext uri="{BEBA8EAE-BF5A-486C-A8C5-ECC9F3942E4B}">
                <a14:imgProps xmlns:a14="http://schemas.microsoft.com/office/drawing/2010/main">
                  <a14:imgLayer r:embed="rId3">
                    <a14:imgEffect>
                      <a14:brightnessContrast bright="5000"/>
                    </a14:imgEffect>
                  </a14:imgLayer>
                </a14:imgProps>
              </a:ext>
            </a:extLst>
          </a:blip>
          <a:stretch>
            <a:fillRect/>
          </a:stretch>
        </p:blipFill>
        <p:spPr>
          <a:xfrm>
            <a:off x="1329360" y="6825496"/>
            <a:ext cx="1337640" cy="1795284"/>
          </a:xfrm>
          <a:prstGeom prst="rect">
            <a:avLst/>
          </a:prstGeom>
        </p:spPr>
      </p:pic>
      <p:pic>
        <p:nvPicPr>
          <p:cNvPr id="11" name="Picture 10"/>
          <p:cNvPicPr>
            <a:picLocks noChangeAspect="1"/>
          </p:cNvPicPr>
          <p:nvPr/>
        </p:nvPicPr>
        <p:blipFill>
          <a:blip r:embed="rId4"/>
          <a:stretch>
            <a:fillRect/>
          </a:stretch>
        </p:blipFill>
        <p:spPr>
          <a:xfrm>
            <a:off x="5741611" y="6852774"/>
            <a:ext cx="887789" cy="1733303"/>
          </a:xfrm>
          <a:prstGeom prst="rect">
            <a:avLst/>
          </a:prstGeom>
        </p:spPr>
      </p:pic>
      <p:pic>
        <p:nvPicPr>
          <p:cNvPr id="12" name="Picture 11"/>
          <p:cNvPicPr>
            <a:picLocks noChangeAspect="1"/>
          </p:cNvPicPr>
          <p:nvPr/>
        </p:nvPicPr>
        <p:blipFill>
          <a:blip r:embed="rId5"/>
          <a:stretch>
            <a:fillRect/>
          </a:stretch>
        </p:blipFill>
        <p:spPr>
          <a:xfrm>
            <a:off x="3994657" y="6860198"/>
            <a:ext cx="1644143" cy="1725878"/>
          </a:xfrm>
          <a:prstGeom prst="rect">
            <a:avLst/>
          </a:prstGeom>
        </p:spPr>
      </p:pic>
      <p:pic>
        <p:nvPicPr>
          <p:cNvPr id="13" name="Picture 12"/>
          <p:cNvPicPr>
            <a:picLocks noChangeAspect="1"/>
          </p:cNvPicPr>
          <p:nvPr/>
        </p:nvPicPr>
        <p:blipFill>
          <a:blip r:embed="rId6">
            <a:extLst>
              <a:ext uri="{BEBA8EAE-BF5A-486C-A8C5-ECC9F3942E4B}">
                <a14:imgProps xmlns:a14="http://schemas.microsoft.com/office/drawing/2010/main">
                  <a14:imgLayer r:embed="rId7">
                    <a14:imgEffect>
                      <a14:brightnessContrast bright="14000"/>
                    </a14:imgEffect>
                  </a14:imgLayer>
                </a14:imgProps>
              </a:ext>
            </a:extLst>
          </a:blip>
          <a:stretch>
            <a:fillRect/>
          </a:stretch>
        </p:blipFill>
        <p:spPr>
          <a:xfrm>
            <a:off x="2772946" y="6848291"/>
            <a:ext cx="1113254" cy="1737785"/>
          </a:xfrm>
          <a:prstGeom prst="rect">
            <a:avLst/>
          </a:prstGeom>
        </p:spPr>
      </p:pic>
      <p:pic>
        <p:nvPicPr>
          <p:cNvPr id="16" name="Picture 15"/>
          <p:cNvPicPr>
            <a:picLocks noChangeAspect="1"/>
          </p:cNvPicPr>
          <p:nvPr/>
        </p:nvPicPr>
        <p:blipFill>
          <a:blip r:embed="rId8">
            <a:extLst>
              <a:ext uri="{BEBA8EAE-BF5A-486C-A8C5-ECC9F3942E4B}">
                <a14:imgProps xmlns:a14="http://schemas.microsoft.com/office/drawing/2010/main">
                  <a14:imgLayer r:embed="rId9">
                    <a14:imgEffect>
                      <a14:brightnessContrast bright="12000"/>
                    </a14:imgEffect>
                  </a14:imgLayer>
                </a14:imgProps>
              </a:ext>
            </a:extLst>
          </a:blip>
          <a:stretch>
            <a:fillRect/>
          </a:stretch>
        </p:blipFill>
        <p:spPr>
          <a:xfrm>
            <a:off x="228600" y="6825495"/>
            <a:ext cx="1018851" cy="1795285"/>
          </a:xfrm>
          <a:prstGeom prst="rect">
            <a:avLst/>
          </a:prstGeom>
        </p:spPr>
      </p:pic>
      <p:sp>
        <p:nvSpPr>
          <p:cNvPr id="20" name="TextBox 19"/>
          <p:cNvSpPr txBox="1"/>
          <p:nvPr/>
        </p:nvSpPr>
        <p:spPr>
          <a:xfrm>
            <a:off x="0" y="-34772"/>
            <a:ext cx="6858000" cy="1323439"/>
          </a:xfrm>
          <a:prstGeom prst="rect">
            <a:avLst/>
          </a:prstGeom>
          <a:noFill/>
        </p:spPr>
        <p:txBody>
          <a:bodyPr wrap="square" rtlCol="0">
            <a:spAutoFit/>
          </a:bodyPr>
          <a:lstStyle/>
          <a:p>
            <a:pPr algn="ctr"/>
            <a:r>
              <a:rPr lang="en-GB" sz="4000" b="1" dirty="0">
                <a:solidFill>
                  <a:srgbClr val="00B050"/>
                </a:solidFill>
                <a:latin typeface="Times New Roman" panose="02020603050405020304" pitchFamily="18" charset="0"/>
                <a:cs typeface="Times New Roman" panose="02020603050405020304" pitchFamily="18" charset="0"/>
              </a:rPr>
              <a:t>TAMARA DE LEMPICKA</a:t>
            </a:r>
          </a:p>
          <a:p>
            <a:pPr algn="ctr"/>
            <a:r>
              <a:rPr lang="en-GB" sz="4000" b="1" dirty="0">
                <a:solidFill>
                  <a:srgbClr val="00B050"/>
                </a:solidFill>
                <a:latin typeface="Times New Roman" panose="02020603050405020304" pitchFamily="18" charset="0"/>
                <a:cs typeface="Times New Roman" panose="02020603050405020304" pitchFamily="18" charset="0"/>
              </a:rPr>
              <a:t>MISTRESS OF ART DECO</a:t>
            </a:r>
          </a:p>
        </p:txBody>
      </p:sp>
      <p:pic>
        <p:nvPicPr>
          <p:cNvPr id="22" name="Picture 21"/>
          <p:cNvPicPr>
            <a:picLocks noChangeAspect="1"/>
          </p:cNvPicPr>
          <p:nvPr/>
        </p:nvPicPr>
        <p:blipFill>
          <a:blip r:embed="rId10">
            <a:extLst>
              <a:ext uri="{BEBA8EAE-BF5A-486C-A8C5-ECC9F3942E4B}">
                <a14:imgProps xmlns:a14="http://schemas.microsoft.com/office/drawing/2010/main">
                  <a14:imgLayer r:embed="rId11">
                    <a14:imgEffect>
                      <a14:sharpenSoften amount="5000"/>
                    </a14:imgEffect>
                  </a14:imgLayer>
                </a14:imgProps>
              </a:ext>
            </a:extLst>
          </a:blip>
          <a:stretch>
            <a:fillRect/>
          </a:stretch>
        </p:blipFill>
        <p:spPr>
          <a:xfrm>
            <a:off x="648399" y="1302292"/>
            <a:ext cx="5561201" cy="4040229"/>
          </a:xfrm>
          <a:prstGeom prst="rect">
            <a:avLst/>
          </a:prstGeom>
        </p:spPr>
      </p:pic>
      <p:sp>
        <p:nvSpPr>
          <p:cNvPr id="14" name="TextBox 13">
            <a:extLst>
              <a:ext uri="{FF2B5EF4-FFF2-40B4-BE49-F238E27FC236}">
                <a16:creationId xmlns:a16="http://schemas.microsoft.com/office/drawing/2014/main" id="{4BD7F5C2-FD8E-DF4D-93FC-608C677B1526}"/>
              </a:ext>
            </a:extLst>
          </p:cNvPr>
          <p:cNvSpPr txBox="1"/>
          <p:nvPr/>
        </p:nvSpPr>
        <p:spPr>
          <a:xfrm>
            <a:off x="-23648" y="8701806"/>
            <a:ext cx="6847115" cy="492443"/>
          </a:xfrm>
          <a:prstGeom prst="rect">
            <a:avLst/>
          </a:prstGeom>
          <a:noFill/>
        </p:spPr>
        <p:txBody>
          <a:bodyPr wrap="square" rtlCol="0">
            <a:spAutoFit/>
          </a:bodyPr>
          <a:lstStyle/>
          <a:p>
            <a:pPr algn="ctr"/>
            <a:r>
              <a:rPr lang="en-GB" sz="1200" dirty="0">
                <a:latin typeface="Times New Roman" panose="02020603050405020304" pitchFamily="18" charset="0"/>
                <a:cs typeface="Times New Roman" panose="02020603050405020304" pitchFamily="18" charset="0"/>
              </a:rPr>
              <a:t>  Dr Claire Walsh     </a:t>
            </a:r>
            <a:r>
              <a:rPr lang="en-GB" sz="1200" dirty="0" err="1">
                <a:latin typeface="Times New Roman" panose="02020603050405020304" pitchFamily="18" charset="0"/>
                <a:cs typeface="Times New Roman" panose="02020603050405020304" pitchFamily="18" charset="0"/>
              </a:rPr>
              <a:t>clairewalshlecturer@gmail.com</a:t>
            </a:r>
            <a:r>
              <a:rPr lang="en-GB" sz="1200" dirty="0">
                <a:latin typeface="Times New Roman" panose="02020603050405020304" pitchFamily="18" charset="0"/>
                <a:cs typeface="Times New Roman" panose="02020603050405020304" pitchFamily="18" charset="0"/>
              </a:rPr>
              <a:t>    01480 830 760    www.clairewalsh.moonfruit.com</a:t>
            </a:r>
          </a:p>
          <a:p>
            <a:pPr algn="ct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8538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379" y="-533400"/>
            <a:ext cx="6858000" cy="369332"/>
          </a:xfrm>
          <a:prstGeom prst="rect">
            <a:avLst/>
          </a:prstGeom>
          <a:noFill/>
        </p:spPr>
        <p:txBody>
          <a:bodyPr wrap="square" rtlCol="0">
            <a:spAutoFit/>
          </a:bodyPr>
          <a:lstStyle/>
          <a:p>
            <a:pPr algn="ctr"/>
            <a:r>
              <a:rPr lang="en-GB" dirty="0">
                <a:latin typeface="Times New Roman" panose="02020603050405020304" pitchFamily="18" charset="0"/>
                <a:cs typeface="Times New Roman" panose="02020603050405020304" pitchFamily="18" charset="0"/>
              </a:rPr>
              <a:t>Dr Claire Walsh</a:t>
            </a:r>
          </a:p>
        </p:txBody>
      </p:sp>
      <p:sp>
        <p:nvSpPr>
          <p:cNvPr id="20" name="TextBox 19"/>
          <p:cNvSpPr txBox="1"/>
          <p:nvPr/>
        </p:nvSpPr>
        <p:spPr>
          <a:xfrm>
            <a:off x="0" y="-34772"/>
            <a:ext cx="6858000" cy="2646878"/>
          </a:xfrm>
          <a:prstGeom prst="rect">
            <a:avLst/>
          </a:prstGeom>
          <a:noFill/>
        </p:spPr>
        <p:txBody>
          <a:bodyPr wrap="square" rtlCol="0">
            <a:spAutoFit/>
          </a:bodyPr>
          <a:lstStyle/>
          <a:p>
            <a:pPr algn="ctr"/>
            <a:r>
              <a:rPr lang="en-GB" sz="5400" b="1" u="sng" dirty="0">
                <a:solidFill>
                  <a:srgbClr val="00B050"/>
                </a:solidFill>
                <a:latin typeface="Times New Roman" panose="02020603050405020304" pitchFamily="18" charset="0"/>
                <a:cs typeface="Times New Roman" panose="02020603050405020304" pitchFamily="18" charset="0"/>
              </a:rPr>
              <a:t>TAMARA </a:t>
            </a:r>
          </a:p>
          <a:p>
            <a:pPr algn="ctr"/>
            <a:r>
              <a:rPr lang="en-GB" sz="5400" b="1" u="sng" dirty="0">
                <a:solidFill>
                  <a:srgbClr val="00B050"/>
                </a:solidFill>
                <a:latin typeface="Times New Roman" panose="02020603050405020304" pitchFamily="18" charset="0"/>
                <a:cs typeface="Times New Roman" panose="02020603050405020304" pitchFamily="18" charset="0"/>
              </a:rPr>
              <a:t>DE LEMPICKA</a:t>
            </a:r>
          </a:p>
          <a:p>
            <a:pPr algn="ctr"/>
            <a:endParaRPr lang="en-GB" b="1" dirty="0">
              <a:solidFill>
                <a:srgbClr val="00B050"/>
              </a:solidFill>
              <a:latin typeface="Times New Roman" panose="02020603050405020304" pitchFamily="18" charset="0"/>
              <a:cs typeface="Times New Roman" panose="02020603050405020304" pitchFamily="18" charset="0"/>
            </a:endParaRPr>
          </a:p>
          <a:p>
            <a:pPr algn="ctr"/>
            <a:r>
              <a:rPr lang="en-GB" sz="4000" b="1" dirty="0">
                <a:solidFill>
                  <a:srgbClr val="00B050"/>
                </a:solidFill>
                <a:latin typeface="Times New Roman" panose="02020603050405020304" pitchFamily="18" charset="0"/>
                <a:cs typeface="Times New Roman" panose="02020603050405020304" pitchFamily="18" charset="0"/>
              </a:rPr>
              <a:t>MISTRESS OF ART DECO</a:t>
            </a:r>
          </a:p>
        </p:txBody>
      </p:sp>
      <p:pic>
        <p:nvPicPr>
          <p:cNvPr id="22" name="Picture 21"/>
          <p:cNvPicPr>
            <a:picLocks noChangeAspect="1"/>
          </p:cNvPicPr>
          <p:nvPr/>
        </p:nvPicPr>
        <p:blipFill>
          <a:blip r:embed="rId2">
            <a:extLst>
              <a:ext uri="{BEBA8EAE-BF5A-486C-A8C5-ECC9F3942E4B}">
                <a14:imgProps xmlns:a14="http://schemas.microsoft.com/office/drawing/2010/main">
                  <a14:imgLayer r:embed="rId3">
                    <a14:imgEffect>
                      <a14:sharpenSoften amount="5000"/>
                    </a14:imgEffect>
                  </a14:imgLayer>
                </a14:imgProps>
              </a:ext>
            </a:extLst>
          </a:blip>
          <a:stretch>
            <a:fillRect/>
          </a:stretch>
        </p:blipFill>
        <p:spPr>
          <a:xfrm>
            <a:off x="304800" y="2665371"/>
            <a:ext cx="6324600" cy="4594841"/>
          </a:xfrm>
          <a:prstGeom prst="rect">
            <a:avLst/>
          </a:prstGeom>
        </p:spPr>
      </p:pic>
    </p:spTree>
    <p:extLst>
      <p:ext uri="{BB962C8B-B14F-4D97-AF65-F5344CB8AC3E}">
        <p14:creationId xmlns:p14="http://schemas.microsoft.com/office/powerpoint/2010/main" val="16096326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156</Words>
  <Application>Microsoft Macintosh PowerPoint</Application>
  <PresentationFormat>On-screen Show (4:3)</PresentationFormat>
  <Paragraphs>10</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Times New Roman</vt:lpstr>
      <vt:lpstr>Office Theme</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Claire</dc:creator>
  <cp:lastModifiedBy>Claire Walsh</cp:lastModifiedBy>
  <cp:revision>24</cp:revision>
  <cp:lastPrinted>2017-03-20T14:42:19Z</cp:lastPrinted>
  <dcterms:created xsi:type="dcterms:W3CDTF">2006-08-16T00:00:00Z</dcterms:created>
  <dcterms:modified xsi:type="dcterms:W3CDTF">2019-03-16T17:43:12Z</dcterms:modified>
</cp:coreProperties>
</file>